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8"/>
  </p:notesMasterIdLst>
  <p:handoutMasterIdLst>
    <p:handoutMasterId r:id="rId29"/>
  </p:handoutMasterIdLst>
  <p:sldIdLst>
    <p:sldId id="350" r:id="rId5"/>
    <p:sldId id="389" r:id="rId6"/>
    <p:sldId id="388" r:id="rId7"/>
    <p:sldId id="365" r:id="rId8"/>
    <p:sldId id="366" r:id="rId9"/>
    <p:sldId id="368" r:id="rId10"/>
    <p:sldId id="374" r:id="rId11"/>
    <p:sldId id="369" r:id="rId12"/>
    <p:sldId id="380" r:id="rId13"/>
    <p:sldId id="370" r:id="rId14"/>
    <p:sldId id="379" r:id="rId15"/>
    <p:sldId id="371" r:id="rId16"/>
    <p:sldId id="381" r:id="rId17"/>
    <p:sldId id="372" r:id="rId18"/>
    <p:sldId id="382" r:id="rId19"/>
    <p:sldId id="373" r:id="rId20"/>
    <p:sldId id="376" r:id="rId21"/>
    <p:sldId id="383" r:id="rId22"/>
    <p:sldId id="377" r:id="rId23"/>
    <p:sldId id="385" r:id="rId24"/>
    <p:sldId id="386" r:id="rId25"/>
    <p:sldId id="387" r:id="rId26"/>
    <p:sldId id="3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99" autoAdjust="0"/>
    <p:restoredTop sz="95226" autoAdjust="0"/>
  </p:normalViewPr>
  <p:slideViewPr>
    <p:cSldViewPr snapToGrid="0">
      <p:cViewPr varScale="1">
        <p:scale>
          <a:sx n="82" d="100"/>
          <a:sy n="82" d="100"/>
        </p:scale>
        <p:origin x="1142" y="7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January 3, 2023</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January 3, 2023</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January 3, 2023</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a:lstStyle/>
          <a:p>
            <a:r>
              <a:rPr lang="en-US" dirty="0"/>
              <a:t>Analog Project</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solidFill>
                  <a:schemeClr val="accent3">
                    <a:lumMod val="50000"/>
                  </a:schemeClr>
                </a:solidFill>
                <a:latin typeface="+mj-lt"/>
              </a:rPr>
              <a:t>Automatic Solar Tracker</a:t>
            </a:r>
            <a:endParaRPr lang="en-US" dirty="0">
              <a:solidFill>
                <a:schemeClr val="accent3">
                  <a:lumMod val="50000"/>
                </a:schemeClr>
              </a:solidFill>
            </a:endParaRPr>
          </a:p>
          <a:p>
            <a:r>
              <a:rPr lang="en-US" dirty="0">
                <a:solidFill>
                  <a:schemeClr val="accent3">
                    <a:lumMod val="50000"/>
                  </a:schemeClr>
                </a:solidFill>
              </a:rPr>
              <a:t>Group 10</a:t>
            </a:r>
          </a:p>
          <a:p>
            <a:r>
              <a:rPr lang="en-US" dirty="0">
                <a:solidFill>
                  <a:schemeClr val="accent3">
                    <a:lumMod val="50000"/>
                  </a:schemeClr>
                </a:solidFill>
              </a:rPr>
              <a:t>January 3, 2023 </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PID Controller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endParaRPr lang="en-US" dirty="0"/>
              </a:p>
              <a:p>
                <a:r>
                  <a:rPr lang="en-US" dirty="0"/>
                  <a:t>	</a:t>
                </a:r>
                <a:r>
                  <a:rPr lang="en-US" sz="2400" dirty="0">
                    <a:latin typeface="Cambria Math" panose="02040503050406030204" pitchFamily="18" charset="0"/>
                    <a:ea typeface="Cambria Math" panose="02040503050406030204" pitchFamily="18" charset="0"/>
                  </a:rPr>
                  <a:t>V</a:t>
                </a:r>
                <a:r>
                  <a:rPr lang="en-US" sz="2400" baseline="-25000" dirty="0">
                    <a:latin typeface="Cambria Math" panose="02040503050406030204" pitchFamily="18" charset="0"/>
                    <a:ea typeface="Cambria Math" panose="02040503050406030204" pitchFamily="18" charset="0"/>
                  </a:rPr>
                  <a:t>o</a:t>
                </a:r>
                <a:r>
                  <a:rPr 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en-US" sz="2400" b="0" smtClean="0">
                            <a:solidFill>
                              <a:srgbClr val="836967"/>
                            </a:solidFill>
                            <a:latin typeface="Cambria Math" panose="02040503050406030204" pitchFamily="18" charset="0"/>
                            <a:ea typeface="Cambria Math" panose="02040503050406030204" pitchFamily="18" charset="0"/>
                          </a:rPr>
                        </m:ctrlPr>
                      </m:fPr>
                      <m:num>
                        <m:r>
                          <a:rPr lang="en-US" sz="2400" b="0" i="0" smtClean="0">
                            <a:latin typeface="Cambria Math" panose="02040503050406030204" pitchFamily="18" charset="0"/>
                            <a:ea typeface="Cambria Math" panose="02040503050406030204" pitchFamily="18" charset="0"/>
                          </a:rPr>
                          <m:t>−1</m:t>
                        </m:r>
                      </m:num>
                      <m:den>
                        <m:r>
                          <m:rPr>
                            <m:sty m:val="p"/>
                          </m:rPr>
                          <a:rPr lang="en-US" sz="2400" b="0" i="0" smtClean="0">
                            <a:latin typeface="Cambria Math" panose="02040503050406030204" pitchFamily="18" charset="0"/>
                            <a:ea typeface="Cambria Math" panose="02040503050406030204" pitchFamily="18" charset="0"/>
                          </a:rPr>
                          <m:t>RC</m:t>
                        </m:r>
                      </m:den>
                    </m:f>
                    <m:nary>
                      <m:naryPr>
                        <m:limLoc m:val="undOvr"/>
                        <m:subHide m:val="on"/>
                        <m:supHide m:val="on"/>
                        <m:ctrlPr>
                          <a:rPr lang="en-US" sz="2400" smtClean="0">
                            <a:latin typeface="Cambria Math" panose="02040503050406030204" pitchFamily="18" charset="0"/>
                            <a:ea typeface="Cambria Math" panose="02040503050406030204" pitchFamily="18" charset="0"/>
                          </a:rPr>
                        </m:ctrlPr>
                      </m:naryPr>
                      <m:sub/>
                      <m:sup/>
                      <m:e>
                        <m:r>
                          <m:rPr>
                            <m:sty m:val="p"/>
                          </m:rPr>
                          <a:rPr lang="en-US" sz="2400" b="0" i="0" smtClean="0">
                            <a:latin typeface="Cambria Math" panose="02040503050406030204" pitchFamily="18" charset="0"/>
                            <a:ea typeface="Cambria Math" panose="02040503050406030204" pitchFamily="18" charset="0"/>
                          </a:rPr>
                          <m:t>V</m:t>
                        </m:r>
                        <m:r>
                          <m:rPr>
                            <m:sty m:val="p"/>
                          </m:rPr>
                          <a:rPr lang="en-US" sz="2400" b="0" i="0" baseline="-25000" smtClean="0">
                            <a:latin typeface="Cambria Math" panose="02040503050406030204" pitchFamily="18" charset="0"/>
                            <a:ea typeface="Cambria Math" panose="02040503050406030204" pitchFamily="18" charset="0"/>
                          </a:rPr>
                          <m:t>in</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dt</m:t>
                        </m:r>
                      </m:e>
                    </m:nary>
                  </m:oMath>
                </a14:m>
                <a:endParaRPr lang="en-US" sz="2400" dirty="0">
                  <a:latin typeface="Cambria Math" panose="02040503050406030204" pitchFamily="18" charset="0"/>
                  <a:ea typeface="Cambria Math" panose="02040503050406030204" pitchFamily="18" charset="0"/>
                </a:endParaRPr>
              </a:p>
              <a:p>
                <a:r>
                  <a:rPr lang="en-US" sz="2400" dirty="0"/>
                  <a:t>	</a:t>
                </a:r>
                <a:r>
                  <a:rPr lang="en-US" sz="2400" b="1" dirty="0"/>
                  <a:t>Integral</a:t>
                </a:r>
                <a:r>
                  <a:rPr lang="en-US" sz="2400" dirty="0"/>
                  <a:t> gain, </a:t>
                </a:r>
                <a:r>
                  <a:rPr lang="en-US" sz="2400" dirty="0">
                    <a:latin typeface="Cambria Math" panose="02040503050406030204" pitchFamily="18" charset="0"/>
                    <a:ea typeface="Cambria Math" panose="02040503050406030204" pitchFamily="18" charset="0"/>
                  </a:rPr>
                  <a:t>K</a:t>
                </a:r>
                <a:r>
                  <a:rPr lang="en-US" sz="2400" baseline="-25000" dirty="0">
                    <a:latin typeface="Cambria Math" panose="02040503050406030204" pitchFamily="18" charset="0"/>
                    <a:ea typeface="Cambria Math" panose="02040503050406030204" pitchFamily="18" charset="0"/>
                  </a:rPr>
                  <a:t>i</a:t>
                </a:r>
                <a:r>
                  <a:rPr lang="en-US" sz="2400" dirty="0"/>
                  <a:t> </a:t>
                </a:r>
                <a:r>
                  <a:rPr 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en-US" sz="2400" b="0" i="1" smtClean="0">
                            <a:solidFill>
                              <a:srgbClr val="836967"/>
                            </a:solidFill>
                            <a:latin typeface="Cambria Math" panose="02040503050406030204" pitchFamily="18" charset="0"/>
                            <a:ea typeface="Cambria Math" panose="02040503050406030204" pitchFamily="18" charset="0"/>
                          </a:rPr>
                        </m:ctrlPr>
                      </m:fPr>
                      <m:num>
                        <m:r>
                          <a:rPr lang="en-US" sz="2400" b="0" i="0" smtClean="0">
                            <a:latin typeface="Cambria Math" panose="02040503050406030204" pitchFamily="18" charset="0"/>
                            <a:ea typeface="Cambria Math" panose="02040503050406030204" pitchFamily="18" charset="0"/>
                          </a:rPr>
                          <m:t>−1</m:t>
                        </m:r>
                      </m:num>
                      <m:den>
                        <m:r>
                          <m:rPr>
                            <m:sty m:val="p"/>
                          </m:rPr>
                          <a:rPr lang="en-US" sz="2400" b="0" i="0" smtClean="0">
                            <a:latin typeface="Cambria Math" panose="02040503050406030204" pitchFamily="18" charset="0"/>
                            <a:ea typeface="Cambria Math" panose="02040503050406030204" pitchFamily="18" charset="0"/>
                          </a:rPr>
                          <m:t>RC</m:t>
                        </m:r>
                      </m:den>
                    </m:f>
                  </m:oMath>
                </a14:m>
                <a:endParaRPr lang="en-US" sz="2400" dirty="0"/>
              </a:p>
              <a:p>
                <a:r>
                  <a:rPr lang="en-US" dirty="0"/>
                  <a:t>Here 1 M</a:t>
                </a:r>
                <a:r>
                  <a:rPr lang="el-GR" dirty="0"/>
                  <a:t>Ω</a:t>
                </a:r>
                <a:r>
                  <a:rPr lang="en-US" dirty="0"/>
                  <a:t> resistor is used to avoid the integrator being saturated</a:t>
                </a:r>
              </a:p>
              <a:p>
                <a:r>
                  <a:rPr lang="en-US" dirty="0"/>
                  <a:t> by the input offset voltage. </a:t>
                </a:r>
              </a:p>
              <a:p>
                <a:endParaRPr lang="en-US" dirty="0"/>
              </a:p>
            </p:txBody>
          </p:sp>
        </mc:Choice>
        <mc:Fallback>
          <p:sp>
            <p:nvSpPr>
              <p:cNvPr id="4" name="Text Placeholder 3">
                <a:extLst>
                  <a:ext uri="{FF2B5EF4-FFF2-40B4-BE49-F238E27FC236}">
                    <a16:creationId xmlns:a16="http://schemas.microsoft.com/office/drawing/2014/main" id="{A17F80A9-6337-524E-AC61-32C5AFEE8E6D}"/>
                  </a:ext>
                </a:extLst>
              </p:cNvPr>
              <p:cNvSpPr>
                <a:spLocks noGrp="1" noRot="1" noChangeAspect="1" noMove="1" noResize="1" noEditPoints="1" noAdjustHandles="1" noChangeArrowheads="1" noChangeShapeType="1" noTextEdit="1"/>
              </p:cNvSpPr>
              <p:nvPr>
                <p:ph type="body" sz="quarter" idx="11"/>
              </p:nvPr>
            </p:nvSpPr>
            <p:spPr>
              <a:xfrm>
                <a:off x="952499" y="2289363"/>
                <a:ext cx="9964586" cy="2795232"/>
              </a:xfrm>
              <a:blipFill>
                <a:blip r:embed="rId2"/>
                <a:stretch>
                  <a:fillRect l="-1223"/>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10</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pic>
        <p:nvPicPr>
          <p:cNvPr id="9" name="Picture 8">
            <a:extLst>
              <a:ext uri="{FF2B5EF4-FFF2-40B4-BE49-F238E27FC236}">
                <a16:creationId xmlns:a16="http://schemas.microsoft.com/office/drawing/2014/main" id="{70BFD03E-4A2C-3095-01E8-52B939E1D3B8}"/>
              </a:ext>
            </a:extLst>
          </p:cNvPr>
          <p:cNvPicPr>
            <a:picLocks noChangeAspect="1"/>
          </p:cNvPicPr>
          <p:nvPr/>
        </p:nvPicPr>
        <p:blipFill>
          <a:blip r:embed="rId3"/>
          <a:stretch>
            <a:fillRect/>
          </a:stretch>
        </p:blipFill>
        <p:spPr>
          <a:xfrm>
            <a:off x="6876057" y="879063"/>
            <a:ext cx="3533773" cy="4413146"/>
          </a:xfrm>
          <a:prstGeom prst="rect">
            <a:avLst/>
          </a:prstGeom>
        </p:spPr>
      </p:pic>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75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2654793" y="439481"/>
            <a:ext cx="6882414" cy="848144"/>
          </a:xfrm>
        </p:spPr>
        <p:txBody>
          <a:bodyPr/>
          <a:lstStyle/>
          <a:p>
            <a:pPr>
              <a:lnSpc>
                <a:spcPct val="100000"/>
              </a:lnSpc>
            </a:pPr>
            <a:r>
              <a:rPr lang="en-US" sz="3600" dirty="0">
                <a:latin typeface="Arial" panose="020B0604020202020204" pitchFamily="34" charset="0"/>
                <a:cs typeface="Arial" panose="020B0604020202020204" pitchFamily="34" charset="0"/>
              </a:rPr>
              <a:t>Output of integral controller</a:t>
            </a:r>
          </a:p>
        </p:txBody>
      </p:sp>
      <p:pic>
        <p:nvPicPr>
          <p:cNvPr id="7" name="Picture 6">
            <a:extLst>
              <a:ext uri="{FF2B5EF4-FFF2-40B4-BE49-F238E27FC236}">
                <a16:creationId xmlns:a16="http://schemas.microsoft.com/office/drawing/2014/main" id="{EA1A48F7-F04C-22FE-CFA2-FE3A2CF42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93506"/>
            <a:ext cx="7620000" cy="4572000"/>
          </a:xfrm>
          <a:prstGeom prst="rect">
            <a:avLst/>
          </a:prstGeom>
        </p:spPr>
      </p:pic>
    </p:spTree>
    <p:extLst>
      <p:ext uri="{BB962C8B-B14F-4D97-AF65-F5344CB8AC3E}">
        <p14:creationId xmlns:p14="http://schemas.microsoft.com/office/powerpoint/2010/main" val="325365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PID Controller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endParaRPr lang="en-US" dirty="0"/>
              </a:p>
              <a:p>
                <a:r>
                  <a:rPr lang="en-US" dirty="0"/>
                  <a:t>	</a:t>
                </a:r>
                <a:r>
                  <a:rPr lang="en-US" sz="2400" dirty="0"/>
                  <a:t>V</a:t>
                </a:r>
                <a:r>
                  <a:rPr lang="en-US" sz="2400" baseline="-25000" dirty="0"/>
                  <a:t>o</a:t>
                </a:r>
                <a:r>
                  <a:rPr lang="en-US" sz="2400" dirty="0"/>
                  <a:t>=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𝑅𝐶</m:t>
                    </m:r>
                    <m:r>
                      <a:rPr lang="en-US" sz="2400" b="0" i="1" smtClean="0">
                        <a:latin typeface="Cambria Math" panose="02040503050406030204" pitchFamily="18" charset="0"/>
                      </a:rPr>
                      <m:t> </m:t>
                    </m:r>
                  </m:oMath>
                </a14:m>
                <a:r>
                  <a:rPr lang="en-US" sz="2400" dirty="0"/>
                  <a:t>)</a:t>
                </a:r>
                <a14:m>
                  <m:oMath xmlns:m="http://schemas.openxmlformats.org/officeDocument/2006/math">
                    <m:f>
                      <m:fPr>
                        <m:ctrlPr>
                          <a:rPr lang="en-US" sz="2400" i="1" dirty="0" smtClean="0">
                            <a:latin typeface="Cambria Math" panose="02040503050406030204" pitchFamily="18" charset="0"/>
                          </a:rPr>
                        </m:ctrlPr>
                      </m:fPr>
                      <m:num>
                        <m:r>
                          <a:rPr lang="en-US" sz="2400" i="1" dirty="0" smtClean="0">
                            <a:latin typeface="Cambria Math" panose="02040503050406030204" pitchFamily="18" charset="0"/>
                          </a:rPr>
                          <m:t>𝑑</m:t>
                        </m:r>
                        <m:r>
                          <a:rPr lang="en-US" sz="2400" b="0" i="1" dirty="0" smtClean="0">
                            <a:latin typeface="Cambria Math" panose="02040503050406030204" pitchFamily="18" charset="0"/>
                          </a:rPr>
                          <m:t>𝑉</m:t>
                        </m:r>
                        <m:r>
                          <a:rPr lang="en-US" sz="2400" b="0" i="1" baseline="-25000" dirty="0" smtClean="0">
                            <a:latin typeface="Cambria Math" panose="02040503050406030204" pitchFamily="18" charset="0"/>
                          </a:rPr>
                          <m:t>𝑖</m:t>
                        </m:r>
                      </m:num>
                      <m:den>
                        <m:r>
                          <a:rPr lang="en-US" sz="2400" i="1" dirty="0" smtClean="0">
                            <a:latin typeface="Cambria Math" panose="02040503050406030204" pitchFamily="18" charset="0"/>
                          </a:rPr>
                          <m:t>𝑑</m:t>
                        </m:r>
                        <m:r>
                          <a:rPr lang="en-US" sz="2400" b="0" i="1" dirty="0" smtClean="0">
                            <a:latin typeface="Cambria Math" panose="02040503050406030204" pitchFamily="18" charset="0"/>
                          </a:rPr>
                          <m:t>𝑡</m:t>
                        </m:r>
                      </m:den>
                    </m:f>
                  </m:oMath>
                </a14:m>
                <a:endParaRPr lang="en-US" sz="2400" dirty="0"/>
              </a:p>
              <a:p>
                <a:r>
                  <a:rPr lang="en-US" sz="2400" dirty="0"/>
                  <a:t>	</a:t>
                </a:r>
                <a:r>
                  <a:rPr lang="en-US" sz="2400" b="1" dirty="0"/>
                  <a:t>Derivative</a:t>
                </a:r>
                <a:r>
                  <a:rPr lang="en-US" sz="2400" dirty="0"/>
                  <a:t> gain, K</a:t>
                </a:r>
                <a:r>
                  <a:rPr lang="en-US" sz="2400" baseline="-25000" dirty="0"/>
                  <a:t>d</a:t>
                </a:r>
                <a:r>
                  <a:rPr lang="en-US" sz="2400" dirty="0"/>
                  <a:t> = </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𝑅</m:t>
                    </m:r>
                  </m:oMath>
                </a14:m>
                <a:r>
                  <a:rPr lang="en-US" sz="2400" dirty="0"/>
                  <a:t>C</a:t>
                </a:r>
              </a:p>
              <a:p>
                <a:endParaRPr lang="en-US" dirty="0"/>
              </a:p>
            </p:txBody>
          </p:sp>
        </mc:Choice>
        <mc:Fallback>
          <p:sp>
            <p:nvSpPr>
              <p:cNvPr id="4" name="Text Placeholder 3">
                <a:extLst>
                  <a:ext uri="{FF2B5EF4-FFF2-40B4-BE49-F238E27FC236}">
                    <a16:creationId xmlns:a16="http://schemas.microsoft.com/office/drawing/2014/main" id="{A17F80A9-6337-524E-AC61-32C5AFEE8E6D}"/>
                  </a:ext>
                </a:extLst>
              </p:cNvPr>
              <p:cNvSpPr>
                <a:spLocks noGrp="1" noRot="1" noChangeAspect="1" noMove="1" noResize="1" noEditPoints="1" noAdjustHandles="1" noChangeArrowheads="1" noChangeShapeType="1" noTextEdit="1"/>
              </p:cNvSpPr>
              <p:nvPr>
                <p:ph type="body" sz="quarter" idx="11"/>
              </p:nvPr>
            </p:nvSpPr>
            <p:spPr>
              <a:xfrm>
                <a:off x="952499" y="2289363"/>
                <a:ext cx="9964586" cy="2795232"/>
              </a:xfrm>
              <a:blipFill>
                <a:blip r:embed="rId2"/>
                <a:stretch>
                  <a:fillRect/>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12</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DEC7FF-C04F-08EF-D3DD-9C1A3E9173AB}"/>
              </a:ext>
            </a:extLst>
          </p:cNvPr>
          <p:cNvPicPr>
            <a:picLocks noChangeAspect="1"/>
          </p:cNvPicPr>
          <p:nvPr/>
        </p:nvPicPr>
        <p:blipFill>
          <a:blip r:embed="rId3"/>
          <a:stretch>
            <a:fillRect/>
          </a:stretch>
        </p:blipFill>
        <p:spPr>
          <a:xfrm>
            <a:off x="6608772" y="1489926"/>
            <a:ext cx="3862004" cy="4182624"/>
          </a:xfrm>
          <a:prstGeom prst="rect">
            <a:avLst/>
          </a:prstGeom>
        </p:spPr>
      </p:pic>
    </p:spTree>
    <p:extLst>
      <p:ext uri="{BB962C8B-B14F-4D97-AF65-F5344CB8AC3E}">
        <p14:creationId xmlns:p14="http://schemas.microsoft.com/office/powerpoint/2010/main" val="1851587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2612805" y="439481"/>
            <a:ext cx="6966390" cy="848144"/>
          </a:xfrm>
        </p:spPr>
        <p:txBody>
          <a:bodyPr/>
          <a:lstStyle/>
          <a:p>
            <a:pPr>
              <a:lnSpc>
                <a:spcPct val="100000"/>
              </a:lnSpc>
            </a:pPr>
            <a:r>
              <a:rPr lang="en-US" sz="3600" dirty="0">
                <a:latin typeface="Arial" panose="020B0604020202020204" pitchFamily="34" charset="0"/>
                <a:cs typeface="Arial" panose="020B0604020202020204" pitchFamily="34" charset="0"/>
              </a:rPr>
              <a:t>Output of derivative controller</a:t>
            </a:r>
          </a:p>
        </p:txBody>
      </p:sp>
      <p:pic>
        <p:nvPicPr>
          <p:cNvPr id="6" name="Picture 5" descr="Graphical user interface, chart&#10;&#10;Description automatically generated">
            <a:extLst>
              <a:ext uri="{FF2B5EF4-FFF2-40B4-BE49-F238E27FC236}">
                <a16:creationId xmlns:a16="http://schemas.microsoft.com/office/drawing/2014/main" id="{DE51D246-E6C5-8E57-37D1-2911C34C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65514"/>
            <a:ext cx="7620000" cy="4572000"/>
          </a:xfrm>
          <a:prstGeom prst="rect">
            <a:avLst/>
          </a:prstGeom>
        </p:spPr>
      </p:pic>
    </p:spTree>
    <p:extLst>
      <p:ext uri="{BB962C8B-B14F-4D97-AF65-F5344CB8AC3E}">
        <p14:creationId xmlns:p14="http://schemas.microsoft.com/office/powerpoint/2010/main" val="64096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Weighted Summing Amplifier</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endParaRPr lang="en-US" dirty="0"/>
          </a:p>
          <a:p>
            <a:r>
              <a:rPr lang="en-US" dirty="0"/>
              <a:t>P,I,D controller outputs are weighted and summed by this.</a:t>
            </a:r>
          </a:p>
          <a:p>
            <a:r>
              <a:rPr lang="en-US" dirty="0"/>
              <a:t>Here, larger resistors are used for I and d controllers as </a:t>
            </a:r>
          </a:p>
          <a:p>
            <a:r>
              <a:rPr lang="en-US" dirty="0"/>
              <a:t>their effect needs to be reduced appropriately for the smooth</a:t>
            </a:r>
          </a:p>
          <a:p>
            <a:r>
              <a:rPr lang="en-US" dirty="0"/>
              <a:t>operation of PID controller.</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14</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0C944E5-B210-8EDF-17F8-77671F99238B}"/>
              </a:ext>
            </a:extLst>
          </p:cNvPr>
          <p:cNvPicPr>
            <a:picLocks noChangeAspect="1"/>
          </p:cNvPicPr>
          <p:nvPr/>
        </p:nvPicPr>
        <p:blipFill>
          <a:blip r:embed="rId2"/>
          <a:stretch>
            <a:fillRect/>
          </a:stretch>
        </p:blipFill>
        <p:spPr>
          <a:xfrm>
            <a:off x="6375078" y="557394"/>
            <a:ext cx="3648584" cy="5420481"/>
          </a:xfrm>
          <a:prstGeom prst="rect">
            <a:avLst/>
          </a:prstGeom>
        </p:spPr>
      </p:pic>
    </p:spTree>
    <p:extLst>
      <p:ext uri="{BB962C8B-B14F-4D97-AF65-F5344CB8AC3E}">
        <p14:creationId xmlns:p14="http://schemas.microsoft.com/office/powerpoint/2010/main" val="205480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2612805" y="486134"/>
            <a:ext cx="6966390" cy="848144"/>
          </a:xfrm>
        </p:spPr>
        <p:txBody>
          <a:bodyPr/>
          <a:lstStyle/>
          <a:p>
            <a:pPr>
              <a:lnSpc>
                <a:spcPct val="100000"/>
              </a:lnSpc>
            </a:pPr>
            <a:r>
              <a:rPr lang="en-US" sz="3600" dirty="0">
                <a:latin typeface="Arial" panose="020B0604020202020204" pitchFamily="34" charset="0"/>
                <a:cs typeface="Arial" panose="020B0604020202020204" pitchFamily="34" charset="0"/>
              </a:rPr>
              <a:t>Output of summing amplifier</a:t>
            </a:r>
          </a:p>
        </p:txBody>
      </p:sp>
      <p:pic>
        <p:nvPicPr>
          <p:cNvPr id="5" name="Picture 4">
            <a:extLst>
              <a:ext uri="{FF2B5EF4-FFF2-40B4-BE49-F238E27FC236}">
                <a16:creationId xmlns:a16="http://schemas.microsoft.com/office/drawing/2014/main" id="{73255B07-5B1A-A28C-4F1D-3A51F374B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02837"/>
            <a:ext cx="7620000" cy="4572000"/>
          </a:xfrm>
          <a:prstGeom prst="rect">
            <a:avLst/>
          </a:prstGeom>
        </p:spPr>
      </p:pic>
    </p:spTree>
    <p:extLst>
      <p:ext uri="{BB962C8B-B14F-4D97-AF65-F5344CB8AC3E}">
        <p14:creationId xmlns:p14="http://schemas.microsoft.com/office/powerpoint/2010/main" val="2572558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Voltage Buffers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endParaRPr lang="en-US" dirty="0"/>
          </a:p>
          <a:p>
            <a:r>
              <a:rPr lang="en-US" dirty="0"/>
              <a:t>Voltage buffers are used in our circuit to isolate the input</a:t>
            </a:r>
          </a:p>
          <a:p>
            <a:r>
              <a:rPr lang="en-US" dirty="0"/>
              <a:t>stage from output stage. We have used a OpAmp with higher</a:t>
            </a:r>
          </a:p>
          <a:p>
            <a:r>
              <a:rPr lang="en-US" dirty="0"/>
              <a:t>Input impedance. (TL072CP - These have a higher</a:t>
            </a:r>
          </a:p>
          <a:p>
            <a:r>
              <a:rPr lang="en-US" dirty="0"/>
              <a:t>input resistance of 10</a:t>
            </a:r>
            <a:r>
              <a:rPr lang="en-US" baseline="30000" dirty="0"/>
              <a:t>12</a:t>
            </a:r>
            <a:r>
              <a:rPr lang="en-US" dirty="0"/>
              <a:t> </a:t>
            </a:r>
            <a:r>
              <a:rPr lang="en-US" dirty="0">
                <a:sym typeface="UniversalMath1 BT" panose="05050102010205020602" pitchFamily="18" charset="2"/>
              </a:rPr>
              <a:t> compared to UA741CP).</a:t>
            </a: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16</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F39BC1-0FD2-9EFE-700D-5BB359EAE9B0}"/>
              </a:ext>
            </a:extLst>
          </p:cNvPr>
          <p:cNvPicPr>
            <a:picLocks noChangeAspect="1"/>
          </p:cNvPicPr>
          <p:nvPr/>
        </p:nvPicPr>
        <p:blipFill rotWithShape="1">
          <a:blip r:embed="rId2"/>
          <a:srcRect l="6283"/>
          <a:stretch/>
        </p:blipFill>
        <p:spPr>
          <a:xfrm>
            <a:off x="6391835" y="1280122"/>
            <a:ext cx="3917576" cy="4297756"/>
          </a:xfrm>
          <a:prstGeom prst="rect">
            <a:avLst/>
          </a:prstGeom>
        </p:spPr>
      </p:pic>
    </p:spTree>
    <p:extLst>
      <p:ext uri="{BB962C8B-B14F-4D97-AF65-F5344CB8AC3E}">
        <p14:creationId xmlns:p14="http://schemas.microsoft.com/office/powerpoint/2010/main" val="1824529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Triangular Wave Generation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143501" cy="2795232"/>
          </a:xfrm>
        </p:spPr>
        <p:txBody>
          <a:bodyPr/>
          <a:lstStyle/>
          <a:p>
            <a:r>
              <a:rPr lang="en-US" dirty="0"/>
              <a:t>The triangular wave form between 0-12V with 500Hz frequency is generated using the Schmitt trigger and integrator.</a:t>
            </a:r>
          </a:p>
          <a:p>
            <a:r>
              <a:rPr lang="en-US" dirty="0"/>
              <a:t>Here frequency of the waveform is adjusted by varying R</a:t>
            </a:r>
            <a:r>
              <a:rPr lang="en-US" baseline="-25000" dirty="0"/>
              <a:t>13</a:t>
            </a:r>
            <a:r>
              <a:rPr lang="en-US" dirty="0"/>
              <a:t>.</a:t>
            </a:r>
          </a:p>
          <a:p>
            <a:r>
              <a:rPr lang="en-US" dirty="0"/>
              <a:t>The threshold voltage is adjusted keeping R</a:t>
            </a:r>
            <a:r>
              <a:rPr lang="en-US" baseline="-25000" dirty="0"/>
              <a:t>2</a:t>
            </a:r>
            <a:r>
              <a:rPr lang="en-US" dirty="0"/>
              <a:t>/R</a:t>
            </a:r>
            <a:r>
              <a:rPr lang="en-US" baseline="-25000" dirty="0"/>
              <a:t>17</a:t>
            </a:r>
            <a:r>
              <a:rPr lang="en-US" dirty="0"/>
              <a:t> nearly equal to unity so that nearly 0-12V amplitude variation is possible.</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17</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B95E7-66F5-8737-B222-65E97A91252A}"/>
              </a:ext>
            </a:extLst>
          </p:cNvPr>
          <p:cNvSpPr/>
          <p:nvPr/>
        </p:nvSpPr>
        <p:spPr>
          <a:xfrm>
            <a:off x="6401757" y="3429000"/>
            <a:ext cx="868619" cy="874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pic>
        <p:nvPicPr>
          <p:cNvPr id="8" name="Picture 7">
            <a:extLst>
              <a:ext uri="{FF2B5EF4-FFF2-40B4-BE49-F238E27FC236}">
                <a16:creationId xmlns:a16="http://schemas.microsoft.com/office/drawing/2014/main" id="{AB3637B0-6366-9783-D5C4-341790BF3989}"/>
              </a:ext>
            </a:extLst>
          </p:cNvPr>
          <p:cNvPicPr>
            <a:picLocks noChangeAspect="1"/>
          </p:cNvPicPr>
          <p:nvPr/>
        </p:nvPicPr>
        <p:blipFill>
          <a:blip r:embed="rId2"/>
          <a:stretch>
            <a:fillRect/>
          </a:stretch>
        </p:blipFill>
        <p:spPr>
          <a:xfrm>
            <a:off x="6109862" y="1762660"/>
            <a:ext cx="6087325" cy="3848637"/>
          </a:xfrm>
          <a:prstGeom prst="rect">
            <a:avLst/>
          </a:prstGeom>
        </p:spPr>
      </p:pic>
    </p:spTree>
    <p:extLst>
      <p:ext uri="{BB962C8B-B14F-4D97-AF65-F5344CB8AC3E}">
        <p14:creationId xmlns:p14="http://schemas.microsoft.com/office/powerpoint/2010/main" val="303282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2150940" y="430150"/>
            <a:ext cx="7890120" cy="848144"/>
          </a:xfrm>
        </p:spPr>
        <p:txBody>
          <a:bodyPr/>
          <a:lstStyle/>
          <a:p>
            <a:pPr>
              <a:lnSpc>
                <a:spcPct val="100000"/>
              </a:lnSpc>
            </a:pPr>
            <a:r>
              <a:rPr lang="en-US" sz="3600" dirty="0">
                <a:latin typeface="Arial" panose="020B0604020202020204" pitchFamily="34" charset="0"/>
                <a:cs typeface="Arial" panose="020B0604020202020204" pitchFamily="34" charset="0"/>
              </a:rPr>
              <a:t>Output of triangle wave generator</a:t>
            </a:r>
          </a:p>
        </p:txBody>
      </p:sp>
      <p:pic>
        <p:nvPicPr>
          <p:cNvPr id="4" name="Picture 3">
            <a:extLst>
              <a:ext uri="{FF2B5EF4-FFF2-40B4-BE49-F238E27FC236}">
                <a16:creationId xmlns:a16="http://schemas.microsoft.com/office/drawing/2014/main" id="{B49EC2DC-610B-8857-04F0-EC77059C8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93506"/>
            <a:ext cx="7620000" cy="4572000"/>
          </a:xfrm>
          <a:prstGeom prst="rect">
            <a:avLst/>
          </a:prstGeom>
        </p:spPr>
      </p:pic>
    </p:spTree>
    <p:extLst>
      <p:ext uri="{BB962C8B-B14F-4D97-AF65-F5344CB8AC3E}">
        <p14:creationId xmlns:p14="http://schemas.microsoft.com/office/powerpoint/2010/main" val="257948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PWM Generation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143501" cy="2795232"/>
          </a:xfrm>
        </p:spPr>
        <p:txBody>
          <a:bodyPr/>
          <a:lstStyle/>
          <a:p>
            <a:r>
              <a:rPr lang="en-US" sz="2000" dirty="0"/>
              <a:t>PWM waves corresponding to the control signal from PID controller is created by the comparator with triangular waveform.</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19</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9B95E7-66F5-8737-B222-65E97A91252A}"/>
              </a:ext>
            </a:extLst>
          </p:cNvPr>
          <p:cNvSpPr/>
          <p:nvPr/>
        </p:nvSpPr>
        <p:spPr>
          <a:xfrm>
            <a:off x="6401757" y="3429000"/>
            <a:ext cx="868619" cy="874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pic>
        <p:nvPicPr>
          <p:cNvPr id="9" name="Picture 8">
            <a:extLst>
              <a:ext uri="{FF2B5EF4-FFF2-40B4-BE49-F238E27FC236}">
                <a16:creationId xmlns:a16="http://schemas.microsoft.com/office/drawing/2014/main" id="{3538AB11-91E7-7437-9C3D-9DB509B00C0E}"/>
              </a:ext>
            </a:extLst>
          </p:cNvPr>
          <p:cNvPicPr>
            <a:picLocks noChangeAspect="1"/>
          </p:cNvPicPr>
          <p:nvPr/>
        </p:nvPicPr>
        <p:blipFill>
          <a:blip r:embed="rId2"/>
          <a:stretch>
            <a:fillRect/>
          </a:stretch>
        </p:blipFill>
        <p:spPr>
          <a:xfrm>
            <a:off x="7609186" y="1184494"/>
            <a:ext cx="3618791" cy="4335202"/>
          </a:xfrm>
          <a:prstGeom prst="rect">
            <a:avLst/>
          </a:prstGeom>
        </p:spPr>
      </p:pic>
    </p:spTree>
    <p:extLst>
      <p:ext uri="{BB962C8B-B14F-4D97-AF65-F5344CB8AC3E}">
        <p14:creationId xmlns:p14="http://schemas.microsoft.com/office/powerpoint/2010/main" val="8407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B7BD-14B1-E485-436A-ABD39E65F8C7}"/>
              </a:ext>
            </a:extLst>
          </p:cNvPr>
          <p:cNvSpPr>
            <a:spLocks noGrp="1"/>
          </p:cNvSpPr>
          <p:nvPr>
            <p:ph type="ctrTitle"/>
          </p:nvPr>
        </p:nvSpPr>
        <p:spPr>
          <a:xfrm>
            <a:off x="3494547" y="167951"/>
            <a:ext cx="5202905" cy="1120266"/>
          </a:xfrm>
        </p:spPr>
        <p:txBody>
          <a:bodyPr/>
          <a:lstStyle/>
          <a:p>
            <a:r>
              <a:rPr lang="en-US" sz="4400" dirty="0"/>
              <a:t>Block Diagram</a:t>
            </a:r>
          </a:p>
        </p:txBody>
      </p:sp>
      <p:pic>
        <p:nvPicPr>
          <p:cNvPr id="5" name="Picture 4" descr="Diagram&#10;&#10;Description automatically generated">
            <a:extLst>
              <a:ext uri="{FF2B5EF4-FFF2-40B4-BE49-F238E27FC236}">
                <a16:creationId xmlns:a16="http://schemas.microsoft.com/office/drawing/2014/main" id="{CF02A076-D381-329F-658E-6A7CC4E52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716" y="1695523"/>
            <a:ext cx="6780568" cy="4630631"/>
          </a:xfrm>
          <a:prstGeom prst="rect">
            <a:avLst/>
          </a:prstGeom>
        </p:spPr>
      </p:pic>
      <p:cxnSp>
        <p:nvCxnSpPr>
          <p:cNvPr id="7" name="Connector: Elbow 6">
            <a:extLst>
              <a:ext uri="{FF2B5EF4-FFF2-40B4-BE49-F238E27FC236}">
                <a16:creationId xmlns:a16="http://schemas.microsoft.com/office/drawing/2014/main" id="{64049E59-174E-CDAE-C988-9200684C7FD2}"/>
              </a:ext>
            </a:extLst>
          </p:cNvPr>
          <p:cNvCxnSpPr/>
          <p:nvPr/>
        </p:nvCxnSpPr>
        <p:spPr>
          <a:xfrm flipV="1">
            <a:off x="6904653" y="2407298"/>
            <a:ext cx="914400" cy="6344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or: Elbow 8">
            <a:extLst>
              <a:ext uri="{FF2B5EF4-FFF2-40B4-BE49-F238E27FC236}">
                <a16:creationId xmlns:a16="http://schemas.microsoft.com/office/drawing/2014/main" id="{286F2846-F36E-ECAC-5463-D1A6D8155B73}"/>
              </a:ext>
            </a:extLst>
          </p:cNvPr>
          <p:cNvCxnSpPr>
            <a:cxnSpLocks/>
          </p:cNvCxnSpPr>
          <p:nvPr/>
        </p:nvCxnSpPr>
        <p:spPr>
          <a:xfrm rot="10800000" flipV="1">
            <a:off x="4721290" y="3545632"/>
            <a:ext cx="793102" cy="46520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or: Elbow 10">
            <a:extLst>
              <a:ext uri="{FF2B5EF4-FFF2-40B4-BE49-F238E27FC236}">
                <a16:creationId xmlns:a16="http://schemas.microsoft.com/office/drawing/2014/main" id="{7EF27A03-766A-85BA-996C-BD16751A6809}"/>
              </a:ext>
            </a:extLst>
          </p:cNvPr>
          <p:cNvCxnSpPr>
            <a:cxnSpLocks/>
          </p:cNvCxnSpPr>
          <p:nvPr/>
        </p:nvCxnSpPr>
        <p:spPr>
          <a:xfrm rot="16200000" flipH="1">
            <a:off x="5831632" y="3732244"/>
            <a:ext cx="1362274" cy="119432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11FA987-254A-EA24-FA1B-5A6E47E5A8FF}"/>
              </a:ext>
            </a:extLst>
          </p:cNvPr>
          <p:cNvCxnSpPr/>
          <p:nvPr/>
        </p:nvCxnSpPr>
        <p:spPr>
          <a:xfrm>
            <a:off x="5682343" y="3648267"/>
            <a:ext cx="0" cy="1511562"/>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FFB15F07-46B9-81DB-E34F-8044F26321F7}"/>
              </a:ext>
            </a:extLst>
          </p:cNvPr>
          <p:cNvCxnSpPr/>
          <p:nvPr/>
        </p:nvCxnSpPr>
        <p:spPr>
          <a:xfrm flipH="1">
            <a:off x="4525348" y="5169159"/>
            <a:ext cx="11476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94229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1748402" y="10273"/>
            <a:ext cx="7890120" cy="848144"/>
          </a:xfrm>
        </p:spPr>
        <p:txBody>
          <a:bodyPr/>
          <a:lstStyle/>
          <a:p>
            <a:pPr>
              <a:lnSpc>
                <a:spcPct val="100000"/>
              </a:lnSpc>
            </a:pPr>
            <a:r>
              <a:rPr lang="en-US" sz="3600" dirty="0">
                <a:latin typeface="Arial" panose="020B0604020202020204" pitchFamily="34" charset="0"/>
                <a:cs typeface="Arial" panose="020B0604020202020204" pitchFamily="34" charset="0"/>
              </a:rPr>
              <a:t>PWM </a:t>
            </a:r>
          </a:p>
        </p:txBody>
      </p:sp>
      <p:pic>
        <p:nvPicPr>
          <p:cNvPr id="3" name="VID-20221230-WA0009">
            <a:hlinkClick r:id="" action="ppaction://media"/>
            <a:extLst>
              <a:ext uri="{FF2B5EF4-FFF2-40B4-BE49-F238E27FC236}">
                <a16:creationId xmlns:a16="http://schemas.microsoft.com/office/drawing/2014/main" id="{68FB50E5-6513-E81A-F547-3C5EBB56DB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201" y="1159979"/>
            <a:ext cx="9609598" cy="5286531"/>
          </a:xfrm>
          <a:prstGeom prst="rect">
            <a:avLst/>
          </a:prstGeom>
        </p:spPr>
      </p:pic>
    </p:spTree>
    <p:extLst>
      <p:ext uri="{BB962C8B-B14F-4D97-AF65-F5344CB8AC3E}">
        <p14:creationId xmlns:p14="http://schemas.microsoft.com/office/powerpoint/2010/main" val="30163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1968992" y="459085"/>
            <a:ext cx="8254014" cy="848144"/>
          </a:xfrm>
        </p:spPr>
        <p:txBody>
          <a:bodyPr/>
          <a:lstStyle/>
          <a:p>
            <a:pPr>
              <a:lnSpc>
                <a:spcPct val="100000"/>
              </a:lnSpc>
            </a:pPr>
            <a:r>
              <a:rPr lang="en-US" sz="3600" dirty="0">
                <a:latin typeface="Arial" panose="020B0604020202020204" pitchFamily="34" charset="0"/>
                <a:cs typeface="Arial" panose="020B0604020202020204" pitchFamily="34" charset="0"/>
              </a:rPr>
              <a:t>5V peak- peak PWM for motor drive</a:t>
            </a:r>
          </a:p>
        </p:txBody>
      </p:sp>
      <p:pic>
        <p:nvPicPr>
          <p:cNvPr id="5" name="Picture 4">
            <a:extLst>
              <a:ext uri="{FF2B5EF4-FFF2-40B4-BE49-F238E27FC236}">
                <a16:creationId xmlns:a16="http://schemas.microsoft.com/office/drawing/2014/main" id="{2C1319F3-DDF6-D482-E3D9-7B40CE50A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12" y="1776539"/>
            <a:ext cx="6789575" cy="4679302"/>
          </a:xfrm>
          <a:prstGeom prst="rect">
            <a:avLst/>
          </a:prstGeom>
        </p:spPr>
      </p:pic>
    </p:spTree>
    <p:extLst>
      <p:ext uri="{BB962C8B-B14F-4D97-AF65-F5344CB8AC3E}">
        <p14:creationId xmlns:p14="http://schemas.microsoft.com/office/powerpoint/2010/main" val="189135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4122692" y="571807"/>
            <a:ext cx="3946616" cy="848144"/>
          </a:xfrm>
        </p:spPr>
        <p:txBody>
          <a:bodyPr/>
          <a:lstStyle/>
          <a:p>
            <a:pPr>
              <a:lnSpc>
                <a:spcPct val="100000"/>
              </a:lnSpc>
            </a:pPr>
            <a:r>
              <a:rPr lang="en-US" sz="3600" dirty="0">
                <a:latin typeface="Arial" panose="020B0604020202020204" pitchFamily="34" charset="0"/>
                <a:cs typeface="Arial" panose="020B0604020202020204" pitchFamily="34" charset="0"/>
              </a:rPr>
              <a:t>Motor in action</a:t>
            </a:r>
          </a:p>
        </p:txBody>
      </p:sp>
      <p:pic>
        <p:nvPicPr>
          <p:cNvPr id="4" name="WhatsApp Video 2023-01-03 at 09.58.13">
            <a:hlinkClick r:id="" action="ppaction://media"/>
            <a:extLst>
              <a:ext uri="{FF2B5EF4-FFF2-40B4-BE49-F238E27FC236}">
                <a16:creationId xmlns:a16="http://schemas.microsoft.com/office/drawing/2014/main" id="{20253F02-948C-F37E-E3A6-4124F19A05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0685" y="1639694"/>
            <a:ext cx="7976079" cy="4387882"/>
          </a:xfrm>
          <a:prstGeom prst="rect">
            <a:avLst/>
          </a:prstGeom>
        </p:spPr>
      </p:pic>
    </p:spTree>
    <p:extLst>
      <p:ext uri="{BB962C8B-B14F-4D97-AF65-F5344CB8AC3E}">
        <p14:creationId xmlns:p14="http://schemas.microsoft.com/office/powerpoint/2010/main" val="238125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2741333"/>
            <a:ext cx="5491571" cy="1514019"/>
          </a:xfrm>
        </p:spPr>
        <p:txBody>
          <a:bodyPr/>
          <a:lstStyle/>
          <a:p>
            <a:r>
              <a:rPr lang="en-US" dirty="0"/>
              <a:t>THANK YOU</a:t>
            </a:r>
          </a:p>
        </p:txBody>
      </p:sp>
    </p:spTree>
    <p:extLst>
      <p:ext uri="{BB962C8B-B14F-4D97-AF65-F5344CB8AC3E}">
        <p14:creationId xmlns:p14="http://schemas.microsoft.com/office/powerpoint/2010/main" val="87702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Component Selection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pPr marL="342900" indent="-342900">
              <a:buAutoNum type="arabicPeriod"/>
            </a:pPr>
            <a:r>
              <a:rPr lang="en-US" sz="2000" dirty="0"/>
              <a:t>Light Sensor: 12mm LDR</a:t>
            </a:r>
          </a:p>
          <a:p>
            <a:r>
              <a:rPr lang="en-US" dirty="0"/>
              <a:t>	Dark Resistance: 1M</a:t>
            </a:r>
            <a:r>
              <a:rPr lang="el-GR" dirty="0"/>
              <a:t>Ω</a:t>
            </a:r>
            <a:endParaRPr lang="en-US" dirty="0"/>
          </a:p>
          <a:p>
            <a:r>
              <a:rPr lang="en-US" dirty="0"/>
              <a:t>	Light Resistance: 5-10 K</a:t>
            </a:r>
            <a:r>
              <a:rPr lang="el-GR" dirty="0"/>
              <a:t>Ω</a:t>
            </a:r>
            <a:endParaRPr lang="en-US" dirty="0"/>
          </a:p>
          <a:p>
            <a:r>
              <a:rPr lang="en-US" dirty="0"/>
              <a:t>	Alternatives: Phototransistor is an alternative light sensor. </a:t>
            </a:r>
          </a:p>
          <a:p>
            <a:r>
              <a:rPr lang="en-US" dirty="0"/>
              <a:t>	In a  phototransistor, the collector current is varying with light intensity. Since LDR gives a change in 	voltage with light intensity, LDR is selected. LDR is capable of providing sudden voltage changes with 	response time of 30ms which is quite enough to track the movement of sun.</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Tree>
    <p:extLst>
      <p:ext uri="{BB962C8B-B14F-4D97-AF65-F5344CB8AC3E}">
        <p14:creationId xmlns:p14="http://schemas.microsoft.com/office/powerpoint/2010/main" val="251178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Component Selection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pPr>
              <a:lnSpc>
                <a:spcPct val="200000"/>
              </a:lnSpc>
            </a:pPr>
            <a:r>
              <a:rPr lang="en-US" sz="2000" dirty="0"/>
              <a:t>2. OPAMP Selection</a:t>
            </a:r>
          </a:p>
          <a:p>
            <a:pPr marL="285750" indent="-285750">
              <a:buFont typeface="Arial" panose="020B0604020202020204" pitchFamily="34" charset="0"/>
              <a:buChar char="•"/>
            </a:pPr>
            <a:r>
              <a:rPr lang="en-US" b="1" dirty="0"/>
              <a:t>UA741CP</a:t>
            </a:r>
          </a:p>
          <a:p>
            <a:pPr>
              <a:lnSpc>
                <a:spcPct val="150000"/>
              </a:lnSpc>
            </a:pPr>
            <a:r>
              <a:rPr lang="en-US" dirty="0"/>
              <a:t>UA741CP is a general-purpose operational amplifier featuring </a:t>
            </a:r>
            <a:r>
              <a:rPr lang="en-US" b="1" dirty="0"/>
              <a:t>offset-voltage null </a:t>
            </a:r>
            <a:r>
              <a:rPr lang="en-US" dirty="0"/>
              <a:t>capability. The datasheet states that this opamp is </a:t>
            </a:r>
            <a:r>
              <a:rPr lang="en-US" b="1" dirty="0"/>
              <a:t>ideal for summing amplifiers and integrators</a:t>
            </a:r>
            <a:r>
              <a:rPr lang="en-US" dirty="0"/>
              <a:t>. Also, its other specifications such as slew rate of 0.5µV/s, SVRR of 90 dB are enough for our applications.</a:t>
            </a:r>
          </a:p>
          <a:p>
            <a:pPr marL="285750" indent="-285750">
              <a:buFont typeface="Arial" panose="020B0604020202020204" pitchFamily="34" charset="0"/>
              <a:buChar char="•"/>
            </a:pPr>
            <a:r>
              <a:rPr lang="en-US" b="1" dirty="0"/>
              <a:t>TL072CP</a:t>
            </a:r>
          </a:p>
          <a:p>
            <a:r>
              <a:rPr lang="en-US" dirty="0"/>
              <a:t>TL072CP is a dual operational amplifier with </a:t>
            </a:r>
            <a:r>
              <a:rPr lang="en-US" b="1" dirty="0"/>
              <a:t>fast slew rate of 13µV/s </a:t>
            </a:r>
            <a:r>
              <a:rPr lang="en-US" dirty="0"/>
              <a:t>and </a:t>
            </a:r>
            <a:r>
              <a:rPr lang="en-US" b="1" dirty="0"/>
              <a:t>reduced noise </a:t>
            </a:r>
            <a:r>
              <a:rPr lang="en-US" dirty="0"/>
              <a:t>which are used for high accuracy applications. These have a </a:t>
            </a:r>
            <a:r>
              <a:rPr lang="en-US" b="1" dirty="0"/>
              <a:t>higher input resistance of 10</a:t>
            </a:r>
            <a:r>
              <a:rPr lang="en-US" b="1" baseline="30000" dirty="0"/>
              <a:t>12</a:t>
            </a:r>
            <a:r>
              <a:rPr lang="en-US" b="1" dirty="0"/>
              <a:t> </a:t>
            </a:r>
            <a:r>
              <a:rPr lang="en-US" b="1" dirty="0">
                <a:sym typeface="UniversalMath1 BT" panose="05050102010205020602" pitchFamily="18" charset="2"/>
              </a:rPr>
              <a:t> </a:t>
            </a:r>
            <a:r>
              <a:rPr lang="en-US" dirty="0">
                <a:sym typeface="UniversalMath1 BT" panose="05050102010205020602" pitchFamily="18" charset="2"/>
              </a:rPr>
              <a:t>compared to UA741CP.</a:t>
            </a:r>
            <a:endParaRPr lang="en-US" baseline="30000"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Tree>
    <p:extLst>
      <p:ext uri="{BB962C8B-B14F-4D97-AF65-F5344CB8AC3E}">
        <p14:creationId xmlns:p14="http://schemas.microsoft.com/office/powerpoint/2010/main" val="3450695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Component Selection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r>
              <a:rPr lang="en-US" sz="2000" dirty="0"/>
              <a:t>3. Power Supply </a:t>
            </a:r>
          </a:p>
          <a:p>
            <a:r>
              <a:rPr lang="en-US" dirty="0"/>
              <a:t>We are planning to operate OPAMPs with single power source of 12V. In the final product, we are hoping to use a 12V lead acid accumulator since we need to power the solar tracker throughout the day-time.	 </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5</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Tree>
    <p:extLst>
      <p:ext uri="{BB962C8B-B14F-4D97-AF65-F5344CB8AC3E}">
        <p14:creationId xmlns:p14="http://schemas.microsoft.com/office/powerpoint/2010/main" val="255182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Component Selection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r>
              <a:rPr lang="en-US" sz="1800" dirty="0"/>
              <a:t>4. Motor</a:t>
            </a:r>
          </a:p>
          <a:p>
            <a:r>
              <a:rPr lang="en-US" dirty="0"/>
              <a:t>We are planning to use a DC Gear motor for our automatic solar tracker. For that we hope to use L298D dual H bridge motor driver with PWM control signals.</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6</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Tree>
    <p:extLst>
      <p:ext uri="{BB962C8B-B14F-4D97-AF65-F5344CB8AC3E}">
        <p14:creationId xmlns:p14="http://schemas.microsoft.com/office/powerpoint/2010/main" val="127846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Differential Amplifier </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r>
              <a:rPr lang="en-US" sz="1800" dirty="0"/>
              <a:t>Here the differential voltage between the input</a:t>
            </a:r>
          </a:p>
          <a:p>
            <a:r>
              <a:rPr lang="en-US" sz="1800" dirty="0"/>
              <a:t>voltage and set point voltage(6V) is being amplified.</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7</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sp>
        <p:nvSpPr>
          <p:cNvPr id="10" name="Rectangle 9">
            <a:extLst>
              <a:ext uri="{FF2B5EF4-FFF2-40B4-BE49-F238E27FC236}">
                <a16:creationId xmlns:a16="http://schemas.microsoft.com/office/drawing/2014/main" id="{1E5E8B42-35F2-5336-BC93-38C4CEA42124}"/>
              </a:ext>
            </a:extLst>
          </p:cNvPr>
          <p:cNvSpPr/>
          <p:nvPr/>
        </p:nvSpPr>
        <p:spPr>
          <a:xfrm>
            <a:off x="9153525" y="1905000"/>
            <a:ext cx="466725" cy="2857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4E548C-E527-7D0A-157D-D9C51B91D1D6}"/>
              </a:ext>
            </a:extLst>
          </p:cNvPr>
          <p:cNvPicPr>
            <a:picLocks noChangeAspect="1"/>
          </p:cNvPicPr>
          <p:nvPr/>
        </p:nvPicPr>
        <p:blipFill>
          <a:blip r:embed="rId2"/>
          <a:stretch>
            <a:fillRect/>
          </a:stretch>
        </p:blipFill>
        <p:spPr>
          <a:xfrm>
            <a:off x="6401757" y="1060158"/>
            <a:ext cx="3692501" cy="4987633"/>
          </a:xfrm>
          <a:prstGeom prst="rect">
            <a:avLst/>
          </a:prstGeom>
        </p:spPr>
      </p:pic>
      <p:sp>
        <p:nvSpPr>
          <p:cNvPr id="11" name="Rectangle 10">
            <a:extLst>
              <a:ext uri="{FF2B5EF4-FFF2-40B4-BE49-F238E27FC236}">
                <a16:creationId xmlns:a16="http://schemas.microsoft.com/office/drawing/2014/main" id="{0C9B95E7-66F5-8737-B222-65E97A91252A}"/>
              </a:ext>
            </a:extLst>
          </p:cNvPr>
          <p:cNvSpPr/>
          <p:nvPr/>
        </p:nvSpPr>
        <p:spPr>
          <a:xfrm>
            <a:off x="6401757" y="3429000"/>
            <a:ext cx="868619" cy="874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71673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r>
              <a:rPr lang="en-US" dirty="0"/>
              <a:t>PID Controller</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64586" cy="2795232"/>
              </a:xfrm>
            </p:spPr>
            <p:txBody>
              <a:bodyPr/>
              <a:lstStyle/>
              <a:p>
                <a:endParaRPr lang="en-US" dirty="0"/>
              </a:p>
              <a:p>
                <a:r>
                  <a:rPr lang="en-US" dirty="0"/>
                  <a:t>	</a:t>
                </a:r>
                <a:r>
                  <a:rPr lang="en-US" sz="2400" dirty="0">
                    <a:latin typeface="Cambria Math" panose="02040503050406030204" pitchFamily="18" charset="0"/>
                    <a:ea typeface="Cambria Math" panose="02040503050406030204" pitchFamily="18" charset="0"/>
                  </a:rPr>
                  <a:t>V</a:t>
                </a:r>
                <a:r>
                  <a:rPr lang="en-US" sz="2400" baseline="-25000" dirty="0">
                    <a:latin typeface="Cambria Math" panose="02040503050406030204" pitchFamily="18" charset="0"/>
                    <a:ea typeface="Cambria Math" panose="02040503050406030204" pitchFamily="18" charset="0"/>
                  </a:rPr>
                  <a:t>o</a:t>
                </a:r>
                <a:r>
                  <a:rPr 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en-US" sz="2400" b="0" i="0" smtClean="0">
                            <a:solidFill>
                              <a:srgbClr val="836967"/>
                            </a:solidFill>
                            <a:latin typeface="Cambria Math" panose="02040503050406030204" pitchFamily="18" charset="0"/>
                            <a:ea typeface="Cambria Math" panose="02040503050406030204" pitchFamily="18" charset="0"/>
                          </a:rPr>
                        </m:ctrlPr>
                      </m:fPr>
                      <m:num>
                        <m:r>
                          <a:rPr lang="en-US" sz="2400" b="0" i="0" smtClean="0">
                            <a:latin typeface="Cambria Math" panose="02040503050406030204" pitchFamily="18" charset="0"/>
                            <a:ea typeface="Cambria Math" panose="02040503050406030204" pitchFamily="18" charset="0"/>
                          </a:rPr>
                          <m:t>−</m:t>
                        </m:r>
                        <m:sSub>
                          <m:sSubPr>
                            <m:ctrlPr>
                              <a:rPr lang="en-US" sz="2400" b="0" i="0" smtClean="0">
                                <a:solidFill>
                                  <a:srgbClr val="836967"/>
                                </a:solidFill>
                                <a:latin typeface="Cambria Math" panose="02040503050406030204" pitchFamily="18" charset="0"/>
                                <a:ea typeface="Cambria Math" panose="02040503050406030204" pitchFamily="18" charset="0"/>
                              </a:rPr>
                            </m:ctrlPr>
                          </m:sSubPr>
                          <m:e>
                            <m:r>
                              <a:rPr lang="en-US" sz="2400" b="0" i="0" smtClean="0">
                                <a:latin typeface="Cambria Math" panose="02040503050406030204" pitchFamily="18" charset="0"/>
                                <a:ea typeface="Cambria Math" panose="02040503050406030204" pitchFamily="18" charset="0"/>
                              </a:rPr>
                              <m:t>𝑅</m:t>
                            </m:r>
                          </m:e>
                          <m:sub>
                            <m:r>
                              <a:rPr lang="en-US" sz="2400" b="0" i="0" smtClean="0">
                                <a:latin typeface="Cambria Math" panose="02040503050406030204" pitchFamily="18" charset="0"/>
                                <a:ea typeface="Cambria Math" panose="02040503050406030204" pitchFamily="18" charset="0"/>
                              </a:rPr>
                              <m:t>𝑓</m:t>
                            </m:r>
                          </m:sub>
                        </m:sSub>
                      </m:num>
                      <m:den>
                        <m:r>
                          <a:rPr lang="en-US" sz="2400" b="0" i="0" smtClean="0">
                            <a:latin typeface="Cambria Math" panose="02040503050406030204" pitchFamily="18" charset="0"/>
                            <a:ea typeface="Cambria Math" panose="02040503050406030204" pitchFamily="18" charset="0"/>
                          </a:rPr>
                          <m:t>𝑅</m:t>
                        </m:r>
                      </m:den>
                    </m:f>
                  </m:oMath>
                </a14:m>
                <a:r>
                  <a:rPr lang="en-US" sz="2400" dirty="0">
                    <a:latin typeface="Cambria Math" panose="02040503050406030204" pitchFamily="18" charset="0"/>
                    <a:ea typeface="Cambria Math" panose="02040503050406030204" pitchFamily="18" charset="0"/>
                  </a:rPr>
                  <a:t> V</a:t>
                </a:r>
                <a:r>
                  <a:rPr lang="en-US" sz="2400" baseline="-25000" dirty="0">
                    <a:latin typeface="Cambria Math" panose="02040503050406030204" pitchFamily="18" charset="0"/>
                    <a:ea typeface="Cambria Math" panose="02040503050406030204" pitchFamily="18" charset="0"/>
                  </a:rPr>
                  <a:t>in</a:t>
                </a:r>
              </a:p>
              <a:p>
                <a:r>
                  <a:rPr lang="en-US" sz="2000" dirty="0"/>
                  <a:t>	</a:t>
                </a:r>
                <a:r>
                  <a:rPr lang="en-US" sz="2000" b="1" dirty="0"/>
                  <a:t>Proportional</a:t>
                </a:r>
                <a:r>
                  <a:rPr lang="en-US" sz="2000" dirty="0"/>
                  <a:t> gain, </a:t>
                </a:r>
                <a:r>
                  <a:rPr lang="en-US" sz="2800" dirty="0">
                    <a:latin typeface="Cambria Math" panose="02040503050406030204" pitchFamily="18" charset="0"/>
                    <a:ea typeface="Cambria Math" panose="02040503050406030204" pitchFamily="18" charset="0"/>
                  </a:rPr>
                  <a:t>K</a:t>
                </a:r>
                <a:r>
                  <a:rPr lang="en-US" sz="2800" baseline="-25000" dirty="0">
                    <a:latin typeface="Cambria Math" panose="02040503050406030204" pitchFamily="18" charset="0"/>
                    <a:ea typeface="Cambria Math" panose="02040503050406030204" pitchFamily="18" charset="0"/>
                  </a:rPr>
                  <a:t>p</a:t>
                </a:r>
                <a:r>
                  <a:rPr lang="en-US" sz="28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836967"/>
                            </a:solidFill>
                            <a:latin typeface="Cambria Math" panose="02040503050406030204" pitchFamily="18" charset="0"/>
                            <a:ea typeface="Cambria Math" panose="02040503050406030204" pitchFamily="18" charset="0"/>
                          </a:rPr>
                        </m:ctrlPr>
                      </m:fPr>
                      <m:num>
                        <m:r>
                          <a:rPr lang="en-US" sz="2800">
                            <a:latin typeface="Cambria Math" panose="02040503050406030204" pitchFamily="18" charset="0"/>
                            <a:ea typeface="Cambria Math" panose="02040503050406030204" pitchFamily="18" charset="0"/>
                          </a:rPr>
                          <m:t>−</m:t>
                        </m:r>
                        <m:sSub>
                          <m:sSubPr>
                            <m:ctrlPr>
                              <a:rPr lang="en-US" sz="2800" i="1">
                                <a:solidFill>
                                  <a:srgbClr val="836967"/>
                                </a:solidFill>
                                <a:latin typeface="Cambria Math" panose="02040503050406030204" pitchFamily="18" charset="0"/>
                                <a:ea typeface="Cambria Math" panose="02040503050406030204" pitchFamily="18" charset="0"/>
                              </a:rPr>
                            </m:ctrlPr>
                          </m:sSubPr>
                          <m:e>
                            <m:r>
                              <a:rPr lang="en-US" sz="2800">
                                <a:latin typeface="Cambria Math" panose="02040503050406030204" pitchFamily="18" charset="0"/>
                                <a:ea typeface="Cambria Math" panose="02040503050406030204" pitchFamily="18" charset="0"/>
                              </a:rPr>
                              <m:t>𝑅</m:t>
                            </m:r>
                          </m:e>
                          <m:sub>
                            <m:r>
                              <a:rPr lang="en-US" sz="2800">
                                <a:latin typeface="Cambria Math" panose="02040503050406030204" pitchFamily="18" charset="0"/>
                                <a:ea typeface="Cambria Math" panose="02040503050406030204" pitchFamily="18" charset="0"/>
                              </a:rPr>
                              <m:t>𝑓</m:t>
                            </m:r>
                          </m:sub>
                        </m:sSub>
                      </m:num>
                      <m:den>
                        <m:r>
                          <a:rPr lang="en-US" sz="2800">
                            <a:latin typeface="Cambria Math" panose="02040503050406030204" pitchFamily="18" charset="0"/>
                            <a:ea typeface="Cambria Math" panose="02040503050406030204" pitchFamily="18" charset="0"/>
                          </a:rPr>
                          <m:t>𝑅</m:t>
                        </m:r>
                      </m:den>
                    </m:f>
                  </m:oMath>
                </a14:m>
                <a:endParaRPr lang="en-US" sz="2000" dirty="0">
                  <a:latin typeface="Cambria Math" panose="02040503050406030204" pitchFamily="18" charset="0"/>
                  <a:ea typeface="Cambria Math" panose="02040503050406030204" pitchFamily="18" charset="0"/>
                </a:endParaRPr>
              </a:p>
            </p:txBody>
          </p:sp>
        </mc:Choice>
        <mc:Fallback>
          <p:sp>
            <p:nvSpPr>
              <p:cNvPr id="4" name="Text Placeholder 3">
                <a:extLst>
                  <a:ext uri="{FF2B5EF4-FFF2-40B4-BE49-F238E27FC236}">
                    <a16:creationId xmlns:a16="http://schemas.microsoft.com/office/drawing/2014/main" id="{A17F80A9-6337-524E-AC61-32C5AFEE8E6D}"/>
                  </a:ext>
                </a:extLst>
              </p:cNvPr>
              <p:cNvSpPr>
                <a:spLocks noGrp="1" noRot="1" noChangeAspect="1" noMove="1" noResize="1" noEditPoints="1" noAdjustHandles="1" noChangeArrowheads="1" noChangeShapeType="1" noTextEdit="1"/>
              </p:cNvSpPr>
              <p:nvPr>
                <p:ph type="body" sz="quarter" idx="11"/>
              </p:nvPr>
            </p:nvSpPr>
            <p:spPr>
              <a:xfrm>
                <a:off x="952499" y="2289363"/>
                <a:ext cx="9964586" cy="2795232"/>
              </a:xfrm>
              <a:blipFill>
                <a:blip r:embed="rId2"/>
                <a:stretch>
                  <a:fillRect/>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8</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Mid Evaluation</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January 3, 2023</a:t>
            </a:fld>
            <a:endParaRPr lang="en-US" dirty="0"/>
          </a:p>
        </p:txBody>
      </p:sp>
      <p:pic>
        <p:nvPicPr>
          <p:cNvPr id="8" name="Picture 7">
            <a:extLst>
              <a:ext uri="{FF2B5EF4-FFF2-40B4-BE49-F238E27FC236}">
                <a16:creationId xmlns:a16="http://schemas.microsoft.com/office/drawing/2014/main" id="{1726B055-C2CB-C8FD-B473-387F6BF21AD4}"/>
              </a:ext>
            </a:extLst>
          </p:cNvPr>
          <p:cNvPicPr>
            <a:picLocks noChangeAspect="1"/>
          </p:cNvPicPr>
          <p:nvPr/>
        </p:nvPicPr>
        <p:blipFill>
          <a:blip r:embed="rId3"/>
          <a:stretch>
            <a:fillRect/>
          </a:stretch>
        </p:blipFill>
        <p:spPr>
          <a:xfrm>
            <a:off x="5934792" y="1184494"/>
            <a:ext cx="4725914" cy="4246936"/>
          </a:xfrm>
          <a:prstGeom prst="rect">
            <a:avLst/>
          </a:prstGeom>
        </p:spPr>
      </p:pic>
    </p:spTree>
    <p:extLst>
      <p:ext uri="{BB962C8B-B14F-4D97-AF65-F5344CB8AC3E}">
        <p14:creationId xmlns:p14="http://schemas.microsoft.com/office/powerpoint/2010/main" val="2651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366E-8922-F831-65AA-C21DE1FD54B7}"/>
              </a:ext>
            </a:extLst>
          </p:cNvPr>
          <p:cNvSpPr>
            <a:spLocks noGrp="1"/>
          </p:cNvSpPr>
          <p:nvPr>
            <p:ph type="ctrTitle"/>
          </p:nvPr>
        </p:nvSpPr>
        <p:spPr>
          <a:xfrm>
            <a:off x="1823046" y="430150"/>
            <a:ext cx="8170039" cy="848144"/>
          </a:xfrm>
        </p:spPr>
        <p:txBody>
          <a:bodyPr/>
          <a:lstStyle/>
          <a:p>
            <a:pPr>
              <a:lnSpc>
                <a:spcPct val="100000"/>
              </a:lnSpc>
            </a:pPr>
            <a:r>
              <a:rPr lang="en-US" sz="3600" dirty="0">
                <a:latin typeface="Arial" panose="020B0604020202020204" pitchFamily="34" charset="0"/>
                <a:cs typeface="Arial" panose="020B0604020202020204" pitchFamily="34" charset="0"/>
              </a:rPr>
              <a:t>Output of proportional controller</a:t>
            </a:r>
          </a:p>
        </p:txBody>
      </p:sp>
      <p:pic>
        <p:nvPicPr>
          <p:cNvPr id="5" name="Picture 4">
            <a:extLst>
              <a:ext uri="{FF2B5EF4-FFF2-40B4-BE49-F238E27FC236}">
                <a16:creationId xmlns:a16="http://schemas.microsoft.com/office/drawing/2014/main" id="{61B5B4A7-4292-0718-6BB4-3F694B017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859" y="1712168"/>
            <a:ext cx="7620000" cy="4572000"/>
          </a:xfrm>
          <a:prstGeom prst="rect">
            <a:avLst/>
          </a:prstGeom>
        </p:spPr>
      </p:pic>
    </p:spTree>
    <p:extLst>
      <p:ext uri="{BB962C8B-B14F-4D97-AF65-F5344CB8AC3E}">
        <p14:creationId xmlns:p14="http://schemas.microsoft.com/office/powerpoint/2010/main" val="2709451181"/>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430</TotalTime>
  <Words>611</Words>
  <Application>Microsoft Office PowerPoint</Application>
  <PresentationFormat>Widescreen</PresentationFormat>
  <Paragraphs>103</Paragraphs>
  <Slides>23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Franklin Gothic Book</vt:lpstr>
      <vt:lpstr>Franklin Gothic Demi</vt:lpstr>
      <vt:lpstr>Wingdings</vt:lpstr>
      <vt:lpstr>Theme1</vt:lpstr>
      <vt:lpstr>Analog Project</vt:lpstr>
      <vt:lpstr>Block Diagram</vt:lpstr>
      <vt:lpstr>Component Selection</vt:lpstr>
      <vt:lpstr>Component Selection</vt:lpstr>
      <vt:lpstr>Component Selection</vt:lpstr>
      <vt:lpstr>Component Selection</vt:lpstr>
      <vt:lpstr>Differential Amplifier </vt:lpstr>
      <vt:lpstr>PID Controller</vt:lpstr>
      <vt:lpstr>Output of proportional controller</vt:lpstr>
      <vt:lpstr>PID Controller</vt:lpstr>
      <vt:lpstr>Output of integral controller</vt:lpstr>
      <vt:lpstr>PID Controller</vt:lpstr>
      <vt:lpstr>Output of derivative controller</vt:lpstr>
      <vt:lpstr>Weighted Summing Amplifier</vt:lpstr>
      <vt:lpstr>Output of summing amplifier</vt:lpstr>
      <vt:lpstr>Voltage Buffers</vt:lpstr>
      <vt:lpstr>Triangular Wave Generation</vt:lpstr>
      <vt:lpstr>Output of triangle wave generator</vt:lpstr>
      <vt:lpstr>PWM Generation</vt:lpstr>
      <vt:lpstr>PWM </vt:lpstr>
      <vt:lpstr>5V peak- peak PWM for motor drive</vt:lpstr>
      <vt:lpstr>Motor in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Analog Project</dc:title>
  <dc:creator>Kalinga Bandara</dc:creator>
  <cp:lastModifiedBy>Asini Jayakody</cp:lastModifiedBy>
  <cp:revision>5</cp:revision>
  <dcterms:created xsi:type="dcterms:W3CDTF">2023-01-02T14:09:09Z</dcterms:created>
  <dcterms:modified xsi:type="dcterms:W3CDTF">2023-01-03T07:30:28Z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